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3" r:id="rId4"/>
    <p:sldId id="538" r:id="rId5"/>
    <p:sldId id="539" r:id="rId6"/>
    <p:sldId id="540" r:id="rId7"/>
    <p:sldId id="258" r:id="rId8"/>
    <p:sldId id="259" r:id="rId9"/>
    <p:sldId id="260" r:id="rId10"/>
    <p:sldId id="262" r:id="rId11"/>
    <p:sldId id="263" r:id="rId12"/>
    <p:sldId id="264" r:id="rId13"/>
    <p:sldId id="270" r:id="rId14"/>
    <p:sldId id="271" r:id="rId15"/>
    <p:sldId id="267" r:id="rId16"/>
    <p:sldId id="280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82" r:id="rId26"/>
    <p:sldId id="269" r:id="rId27"/>
    <p:sldId id="268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542" r:id="rId38"/>
    <p:sldId id="292" r:id="rId39"/>
    <p:sldId id="293" r:id="rId40"/>
    <p:sldId id="294" r:id="rId41"/>
    <p:sldId id="541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2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605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841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550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099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455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9200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13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070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332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95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90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0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0.png"/><Relationship Id="rId7" Type="http://schemas.openxmlformats.org/officeDocument/2006/relationships/image" Target="../media/image14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30.png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image" Target="../media/image170.png"/><Relationship Id="rId19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130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0.png"/><Relationship Id="rId5" Type="http://schemas.openxmlformats.org/officeDocument/2006/relationships/image" Target="../media/image1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46608" y="2041637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for Deep Learning Application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79496" y="40990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C22EB-BB6B-657E-8314-1E64AF1BFEE1}"/>
              </a:ext>
            </a:extLst>
          </p:cNvPr>
          <p:cNvSpPr txBox="1"/>
          <p:nvPr/>
        </p:nvSpPr>
        <p:spPr>
          <a:xfrm>
            <a:off x="399393" y="1135117"/>
            <a:ext cx="1059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is a machine learning technique that can learn useful representations or features directly from images, text and sound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D2B2966-25C4-552A-AAB5-95CD4703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0" y="1632247"/>
            <a:ext cx="9837683" cy="447534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685DE6B-37F4-18CF-4056-2DC143C133CB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4AE496CE-DC8D-2860-DB96-03281E31553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A762FF1-CC2A-2C63-BEB9-6C07AF3DD2A3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C974D616-C7F2-5629-6228-6F9CC1E0838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985F15A8-7671-FD7B-A8ED-EA2F8DBDA374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E653DF5F-E0F6-0CBC-C8F3-28A201FF911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0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DF81FB4-F8F0-7C07-3195-ACCE76FD464E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80FC600F-00F8-B1C9-2977-D9F93756FB4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82842D2-362C-D885-0C7C-9DACF8B7667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94A913F-F9C9-2A39-5D45-A516C1EC38E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4BD959E6-90F5-22B2-8571-D15AFD30702E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82509AC-8938-CE30-A85C-10E517859AA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850B9230-EC56-BE0E-716B-2FA1E105D0D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A2AAED8-69F6-8AEE-887C-6C977CA4505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F5C64772-A265-B215-1D07-88583DA77A8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8B687EB7-A78F-C25A-D65A-B9F1E768879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157EABB-EFD6-7936-47F9-0E7EA697C81D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A61C5813-BE9B-7938-6282-4D5D1BC65B7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908595-5DA1-DEEF-BA3E-174DF15B9B4A}"/>
                  </a:ext>
                </a:extLst>
              </p:cNvPr>
              <p:cNvSpPr txBox="1"/>
              <p:nvPr/>
            </p:nvSpPr>
            <p:spPr>
              <a:xfrm>
                <a:off x="1174714" y="2105082"/>
                <a:ext cx="9165021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908595-5DA1-DEEF-BA3E-174DF15B9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714" y="2105082"/>
                <a:ext cx="9165021" cy="978217"/>
              </a:xfrm>
              <a:prstGeom prst="rect">
                <a:avLst/>
              </a:prstGeom>
              <a:blipFill>
                <a:blip r:embed="rId3"/>
                <a:stretch>
                  <a:fillRect t="-1282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39373C9-D51A-C1A5-EDC8-CDDFEF59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50" y="3909610"/>
            <a:ext cx="3175000" cy="25146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FFB1435-CEC6-C9B1-4E35-2E3449AFC973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29355BA-F447-7D8D-D429-73DD75B5B7E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3FACB51E-84EC-9765-0020-E2F581BDCB2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3801A1A-EDE2-CDE3-7565-D752120AE41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114A5A00-21DF-FA51-C63A-CDDBBDD3BE47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FD0A0A8C-F105-8D28-0C8B-185FF0769BA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6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4004442" y="2301243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1CDB95-E69F-CBAF-3BC2-2A9C9FC13889}"/>
              </a:ext>
            </a:extLst>
          </p:cNvPr>
          <p:cNvSpPr/>
          <p:nvPr/>
        </p:nvSpPr>
        <p:spPr>
          <a:xfrm>
            <a:off x="4004442" y="3428999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FE17F2-FFFA-1F11-9198-01F68F75F8C3}"/>
              </a:ext>
            </a:extLst>
          </p:cNvPr>
          <p:cNvSpPr/>
          <p:nvPr/>
        </p:nvSpPr>
        <p:spPr>
          <a:xfrm>
            <a:off x="4014952" y="4495146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54566" y="1517230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3" y="3226153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48458"/>
            <a:ext cx="1208690" cy="784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32471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32471"/>
            <a:ext cx="1192049" cy="159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32471"/>
            <a:ext cx="1192049" cy="286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445876" y="1748458"/>
            <a:ext cx="1208690" cy="1911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456386" y="1748458"/>
            <a:ext cx="1198180" cy="297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  <a:endCxn id="15" idx="6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096000" y="1748458"/>
            <a:ext cx="1473640" cy="147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079359" y="2994926"/>
            <a:ext cx="1334211" cy="29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  <a:endCxn id="18" idx="6"/>
          </p:cNvCxnSpPr>
          <p:nvPr/>
        </p:nvCxnSpPr>
        <p:spPr>
          <a:xfrm flipH="1">
            <a:off x="6079359" y="3620883"/>
            <a:ext cx="1334211" cy="50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  <a:endCxn id="19" idx="6"/>
          </p:cNvCxnSpPr>
          <p:nvPr/>
        </p:nvCxnSpPr>
        <p:spPr>
          <a:xfrm flipH="1">
            <a:off x="6079359" y="3688608"/>
            <a:ext cx="1490281" cy="1711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695521" y="3156077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5521" y="3156077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7BF28D0E-D7C3-3DBA-11C6-B046873A1C3F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446FC40-E9B0-F7E5-DB51-033A467D1CD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62DF56-F4AA-0D7A-5355-31E79A3DC94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1880587-7DD3-AFC4-3F99-378AAB63009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219905EF-1AAF-04AD-EED4-15A6294CF47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5EFD7A22-7488-72E9-EA05-1FEB2CB79EDD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Forward propagation: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Compute the cost: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Backward propagation: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38AA7D6C-28EA-24DB-6E39-58BA987BB0A8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658C831-C248-F225-A44D-DBE8184AE7A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B13B12CA-705D-66FF-C557-EEBF5645C78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ABFD95DE-982F-D104-DD4A-8F78B9386F7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A7D0F46B-AFE6-50D2-C2F5-E1A2E2C518F9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2ACB0ED-CFF7-1860-3135-3877C01BE7A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2104362" y="5331583"/>
            <a:ext cx="7983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training pipeline consists of choosing the prediction model, the loss function and the optimizer.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8C4315E-14EE-6440-1A86-2E8FCC037C26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2497791E-4513-5609-B5B5-9E64BCB004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E96D24AC-1B08-E6D9-B3B6-6580A91FECA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B17AC289-BECD-25CB-7166-4F9F31D1146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6B6DF7EA-700E-77AD-5FD0-BC3B35CC823E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C82AC290-719A-2127-2B5C-63B5142A83D7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4004442" y="2301243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1CDB95-E69F-CBAF-3BC2-2A9C9FC13889}"/>
              </a:ext>
            </a:extLst>
          </p:cNvPr>
          <p:cNvSpPr/>
          <p:nvPr/>
        </p:nvSpPr>
        <p:spPr>
          <a:xfrm>
            <a:off x="4004442" y="3428999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FE17F2-FFFA-1F11-9198-01F68F75F8C3}"/>
              </a:ext>
            </a:extLst>
          </p:cNvPr>
          <p:cNvSpPr/>
          <p:nvPr/>
        </p:nvSpPr>
        <p:spPr>
          <a:xfrm>
            <a:off x="4014952" y="4495146"/>
            <a:ext cx="441434" cy="4624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54566" y="1517230"/>
            <a:ext cx="441434" cy="462455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3" y="3226153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48458"/>
            <a:ext cx="1208690" cy="7840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32471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32471"/>
            <a:ext cx="1192049" cy="159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32471"/>
            <a:ext cx="1192049" cy="286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445876" y="1748458"/>
            <a:ext cx="1208690" cy="19117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456386" y="1748458"/>
            <a:ext cx="1198180" cy="29779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  <a:endCxn id="15" idx="6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096000" y="1748458"/>
            <a:ext cx="1473640" cy="147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079359" y="2994926"/>
            <a:ext cx="1334211" cy="29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  <a:endCxn id="18" idx="6"/>
          </p:cNvCxnSpPr>
          <p:nvPr/>
        </p:nvCxnSpPr>
        <p:spPr>
          <a:xfrm flipH="1">
            <a:off x="6079359" y="3620883"/>
            <a:ext cx="1334211" cy="50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  <a:endCxn id="19" idx="6"/>
          </p:cNvCxnSpPr>
          <p:nvPr/>
        </p:nvCxnSpPr>
        <p:spPr>
          <a:xfrm flipH="1">
            <a:off x="6079359" y="3688608"/>
            <a:ext cx="1490281" cy="1711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695521" y="3156077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5521" y="3156077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75" t="11821"/>
          <a:stretch/>
        </p:blipFill>
        <p:spPr>
          <a:xfrm>
            <a:off x="8788617" y="763677"/>
            <a:ext cx="2755465" cy="1768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A1DC577-CFD0-F4D3-CCE0-7123A8254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837" y="3777916"/>
            <a:ext cx="1864871" cy="1291065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060FE39-4827-24E0-DEB8-0FC1A4D8501A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4CBBA0-CF64-DC16-D875-6DB2305EF00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4C49FCC3-165D-DBA2-CF57-B2D313E84E0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738D6C20-2388-A071-D78B-A07CA614115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A7A78E09-6E7B-9FDA-0CA5-671068E6DD45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839E4DFD-8F49-836C-A9C8-D6B8C6AE1FB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4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3" y="3226153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193752" y="1758913"/>
            <a:ext cx="1375888" cy="146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079359" y="2994926"/>
            <a:ext cx="1334211" cy="29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  <a:endCxn id="18" idx="6"/>
          </p:cNvCxnSpPr>
          <p:nvPr/>
        </p:nvCxnSpPr>
        <p:spPr>
          <a:xfrm flipH="1">
            <a:off x="6079359" y="3620883"/>
            <a:ext cx="1334211" cy="50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  <a:endCxn id="19" idx="6"/>
          </p:cNvCxnSpPr>
          <p:nvPr/>
        </p:nvCxnSpPr>
        <p:spPr>
          <a:xfrm flipH="1">
            <a:off x="6079359" y="3688608"/>
            <a:ext cx="1490281" cy="1711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94" y="3324071"/>
                <a:ext cx="6647792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75" t="11821"/>
          <a:stretch/>
        </p:blipFill>
        <p:spPr>
          <a:xfrm>
            <a:off x="7786672" y="891348"/>
            <a:ext cx="2268233" cy="1456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233" y="859430"/>
            <a:ext cx="1882080" cy="15001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7552824" y="398116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3981164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7552824" y="4339548"/>
                <a:ext cx="40394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∗2+0.0058 ∗17+0.2=0.7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4339548"/>
                <a:ext cx="4039439" cy="215444"/>
              </a:xfrm>
              <a:prstGeom prst="rect">
                <a:avLst/>
              </a:prstGeom>
              <a:blipFill>
                <a:blip r:embed="rId11"/>
                <a:stretch>
                  <a:fillRect r="-62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7552824" y="4682413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4682413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BDA56F1D-886D-DC84-94CC-CA8AD5CD964B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27812F39-5A66-C8B1-DB37-232FE510032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2D39F4D3-19DA-0EF6-B728-EDFA698CA6A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7F971626-3959-742A-A0E5-BE969093732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C10A8D69-82CE-BF23-CDE2-5264BE15D265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BA2E10AE-E0B5-92F2-900B-5058564FC42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572420" y="2665148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2" y="305507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0.45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45651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45651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193752" y="1758913"/>
            <a:ext cx="1490406" cy="12961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160999" y="2945651"/>
            <a:ext cx="1286111" cy="2022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6079359" y="3595830"/>
            <a:ext cx="1367751" cy="52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079359" y="3688609"/>
            <a:ext cx="1604799" cy="1711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46502" y="58798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75" t="11821"/>
          <a:stretch/>
        </p:blipFill>
        <p:spPr>
          <a:xfrm>
            <a:off x="7786672" y="891348"/>
            <a:ext cx="2268233" cy="1456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233" y="859430"/>
            <a:ext cx="1882080" cy="15001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7552824" y="398116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3981164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7552824" y="4339548"/>
                <a:ext cx="40394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∗2+0.0058 ∗17+0.2=0.7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4339548"/>
                <a:ext cx="4039439" cy="215444"/>
              </a:xfrm>
              <a:prstGeom prst="rect">
                <a:avLst/>
              </a:prstGeom>
              <a:blipFill>
                <a:blip r:embed="rId11"/>
                <a:stretch>
                  <a:fillRect r="-62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7552824" y="4682413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24" y="4682413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7585554" y="5096699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554" y="5096699"/>
                <a:ext cx="4035335" cy="279628"/>
              </a:xfrm>
              <a:prstGeom prst="rect">
                <a:avLst/>
              </a:prstGeom>
              <a:blipFill>
                <a:blip r:embed="rId13"/>
                <a:stretch>
                  <a:fillRect l="-1572" t="-8696" r="-6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7569640" y="5527670"/>
                <a:ext cx="2071208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640" y="5527670"/>
                <a:ext cx="2071208" cy="322396"/>
              </a:xfrm>
              <a:prstGeom prst="rect">
                <a:avLst/>
              </a:prstGeom>
              <a:blipFill>
                <a:blip r:embed="rId15"/>
                <a:stretch>
                  <a:fillRect l="-1829" t="-3846" r="-122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5588797" y="38142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5587218" y="5101573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7447110" y="5038722"/>
            <a:ext cx="4395485" cy="1060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5BFC39CE-B194-F62B-9253-F32B39C4658B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6B2582C8-8150-763B-74E4-413BC781611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CC0B3811-ED53-658B-BDC3-441B0BCC994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FF11339D-97C2-5437-05FC-ABFA2FD4549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DAD2F727-4059-5901-FF22-C60358518816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5543D5FC-AEF2-D4C3-ECFD-6F5DE492D439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75208" y="1339425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208" y="1951939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Basics of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208" y="2593750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Deep Learning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75208" y="3233250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208" y="3875050"/>
            <a:ext cx="11500892" cy="447229"/>
            <a:chOff x="246608" y="3279518"/>
            <a:chExt cx="11500892" cy="447229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2795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572420" y="2665148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2" y="305507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0.45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45651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45651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193752" y="1758913"/>
            <a:ext cx="1490406" cy="12961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160999" y="2945651"/>
            <a:ext cx="1286111" cy="2022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6079359" y="3595830"/>
            <a:ext cx="1367751" cy="52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079359" y="3688609"/>
            <a:ext cx="1604799" cy="1711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46502" y="58798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75" t="11821"/>
          <a:stretch/>
        </p:blipFill>
        <p:spPr>
          <a:xfrm>
            <a:off x="7786672" y="891348"/>
            <a:ext cx="2268233" cy="1456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233" y="859430"/>
            <a:ext cx="1882080" cy="15001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8159025" y="4026767"/>
                <a:ext cx="2071208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025" y="4026767"/>
                <a:ext cx="2071208" cy="322396"/>
              </a:xfrm>
              <a:prstGeom prst="rect">
                <a:avLst/>
              </a:prstGeom>
              <a:blipFill>
                <a:blip r:embed="rId11"/>
                <a:stretch>
                  <a:fillRect l="-1829" t="-3846" r="-122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5588797" y="38142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5587218" y="5101573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0A190F-E158-9F03-BA7E-5E519AC7D792}"/>
                  </a:ext>
                </a:extLst>
              </p:cNvPr>
              <p:cNvSpPr txBox="1"/>
              <p:nvPr/>
            </p:nvSpPr>
            <p:spPr>
              <a:xfrm>
                <a:off x="8116395" y="4510466"/>
                <a:ext cx="3864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𝑡𝑢𝑟𝑛𝑠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𝑚𝑖𝑑𝑡𝑒𝑟𝑚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𝑚𝑎𝑡𝑒𝑟𝑖𝑎𝑙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𝑐𝑜𝑣𝑒𝑟𝑒𝑑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0A190F-E158-9F03-BA7E-5E519AC7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395" y="4510466"/>
                <a:ext cx="3864456" cy="430887"/>
              </a:xfrm>
              <a:prstGeom prst="rect">
                <a:avLst/>
              </a:prstGeom>
              <a:blipFill>
                <a:blip r:embed="rId16"/>
                <a:stretch>
                  <a:fillRect l="-327" t="-5714" r="-65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B907E2AD-5F53-B585-EF6D-E4188B55BB04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FFCEE25B-4892-D53C-8515-D69AD95380A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BFBA6DEF-D911-7483-62F3-2D465DB59CF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6348086D-48AF-990F-D40B-B5DB984A3EA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661A7809-3C24-9F2B-EBBD-139BE155D7B5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0A6CAB8B-853A-27A3-15FE-1B8E00F11ED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952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if it worth going to class or not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572420" y="2665148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48922" y="305507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0.45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45651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45651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0"/>
          </p:cNvCxnSpPr>
          <p:nvPr/>
        </p:nvCxnSpPr>
        <p:spPr>
          <a:xfrm>
            <a:off x="6193752" y="1758913"/>
            <a:ext cx="1490406" cy="12961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1"/>
            <a:endCxn id="17" idx="6"/>
          </p:cNvCxnSpPr>
          <p:nvPr/>
        </p:nvCxnSpPr>
        <p:spPr>
          <a:xfrm flipH="1" flipV="1">
            <a:off x="6160999" y="2945651"/>
            <a:ext cx="1286111" cy="2022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6079359" y="3595830"/>
            <a:ext cx="1367751" cy="52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079359" y="3688609"/>
            <a:ext cx="1604799" cy="1711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/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𝑑𝑖𝑓𝑓𝑖𝑐𝑢𝑙𝑡𝑦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𝑚𝑎𝑡𝑒𝑟𝑖𝑎𝑙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𝑎𝑠𝑠𝑖𝑔𝑛𝑚𝑒𝑛𝑡𝑠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𝑑𝑢𝑒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𝑢𝑛𝑡𝑖𝑙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𝑚𝑖𝑑𝑡𝑒𝑟𝑚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3276243-F8DD-B082-F23F-D357273A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231" y="3237416"/>
                <a:ext cx="6101254" cy="77707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46502" y="58798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/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𝑔𝑜𝑖𝑛𝑔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46E9D8-D55D-679B-2CE2-72EE5D7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98" y="3195700"/>
                <a:ext cx="3059350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75" t="11821"/>
          <a:stretch/>
        </p:blipFill>
        <p:spPr>
          <a:xfrm>
            <a:off x="7786672" y="891348"/>
            <a:ext cx="2268233" cy="1456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233" y="859430"/>
            <a:ext cx="1882080" cy="150019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773" y="1913978"/>
                <a:ext cx="554126" cy="362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28" y="3559369"/>
                <a:ext cx="554126" cy="363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833" y="2641617"/>
                <a:ext cx="554126" cy="362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146" y="4349163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8159025" y="4026767"/>
                <a:ext cx="2071208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r>
                  <a:rPr lang="en-US" b="0" dirty="0"/>
                  <a:t>,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025" y="4026767"/>
                <a:ext cx="2071208" cy="322396"/>
              </a:xfrm>
              <a:prstGeom prst="rect">
                <a:avLst/>
              </a:prstGeom>
              <a:blipFill>
                <a:blip r:embed="rId11"/>
                <a:stretch>
                  <a:fillRect l="-3049" t="-3846" r="-4268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5588797" y="38142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5587218" y="5101573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90" y="1090457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77" y="2304355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22" y="3451890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36" y="4743378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0A190F-E158-9F03-BA7E-5E519AC7D792}"/>
                  </a:ext>
                </a:extLst>
              </p:cNvPr>
              <p:cNvSpPr txBox="1"/>
              <p:nvPr/>
            </p:nvSpPr>
            <p:spPr>
              <a:xfrm>
                <a:off x="10571480" y="4057854"/>
                <a:ext cx="4875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0A190F-E158-9F03-BA7E-5E519AC7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480" y="4057854"/>
                <a:ext cx="487569" cy="215444"/>
              </a:xfrm>
              <a:prstGeom prst="rect">
                <a:avLst/>
              </a:prstGeom>
              <a:blipFill>
                <a:blip r:embed="rId16"/>
                <a:stretch>
                  <a:fillRect l="-7692" r="-769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37E906-70A1-ECB5-3F09-060EBC5283F6}"/>
                  </a:ext>
                </a:extLst>
              </p:cNvPr>
              <p:cNvSpPr txBox="1"/>
              <p:nvPr/>
            </p:nvSpPr>
            <p:spPr>
              <a:xfrm>
                <a:off x="8149014" y="4509924"/>
                <a:ext cx="30873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037E906-70A1-ECB5-3F09-060EBC52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14" y="4509924"/>
                <a:ext cx="3087384" cy="215444"/>
              </a:xfrm>
              <a:prstGeom prst="rect">
                <a:avLst/>
              </a:prstGeom>
              <a:blipFill>
                <a:blip r:embed="rId17"/>
                <a:stretch>
                  <a:fillRect l="-820" t="-23529" r="-1639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66F8FF-B487-AD64-153F-C10C04CC296A}"/>
                  </a:ext>
                </a:extLst>
              </p:cNvPr>
              <p:cNvSpPr txBox="1"/>
              <p:nvPr/>
            </p:nvSpPr>
            <p:spPr>
              <a:xfrm>
                <a:off x="8726583" y="4878623"/>
                <a:ext cx="32201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(0.45) −(1−1)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(1−0.45)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66F8FF-B487-AD64-153F-C10C04CC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83" y="4878623"/>
                <a:ext cx="3220176" cy="215444"/>
              </a:xfrm>
              <a:prstGeom prst="rect">
                <a:avLst/>
              </a:prstGeom>
              <a:blipFill>
                <a:blip r:embed="rId18"/>
                <a:stretch>
                  <a:fillRect l="-394" t="-5556" r="-157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6A514E-7A82-68F9-2D87-E99E809FCEB9}"/>
                  </a:ext>
                </a:extLst>
              </p:cNvPr>
              <p:cNvSpPr txBox="1"/>
              <p:nvPr/>
            </p:nvSpPr>
            <p:spPr>
              <a:xfrm>
                <a:off x="8726583" y="5274353"/>
                <a:ext cx="9668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=0.798508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6A514E-7A82-68F9-2D87-E99E809F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83" y="5274353"/>
                <a:ext cx="966803" cy="215444"/>
              </a:xfrm>
              <a:prstGeom prst="rect">
                <a:avLst/>
              </a:prstGeom>
              <a:blipFill>
                <a:blip r:embed="rId19"/>
                <a:stretch>
                  <a:fillRect l="-1299" r="-3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57D238CF-5B80-4AC3-8EE3-E5C842F1851D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40326BB2-9F3F-A839-6366-84D273E828D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393FE8C3-0CE3-EEE0-0C13-0BC2A510E37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0067CB95-85F3-9A1C-449D-B5339483536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853C4B5F-8ACD-BBE6-DF97-E6B257AFBB43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1F69893-D4A1-6F7A-7C19-5DE060423EB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9E563-E213-71C1-BCCC-E2C8B2DC9E27}"/>
              </a:ext>
            </a:extLst>
          </p:cNvPr>
          <p:cNvSpPr txBox="1"/>
          <p:nvPr/>
        </p:nvSpPr>
        <p:spPr>
          <a:xfrm>
            <a:off x="8729140" y="5653772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78189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9B9CA8-0141-D839-ED7B-A1005C2B2E58}"/>
                  </a:ext>
                </a:extLst>
              </p:cNvPr>
              <p:cNvSpPr txBox="1"/>
              <p:nvPr/>
            </p:nvSpPr>
            <p:spPr>
              <a:xfrm>
                <a:off x="422582" y="1160180"/>
                <a:ext cx="1123864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Forward Propagation: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for each sample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	for each 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		for each activation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r>
                  <a:rPr lang="en-US" dirty="0"/>
                  <a:t>		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9B9CA8-0141-D839-ED7B-A1005C2B2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2" y="1160180"/>
                <a:ext cx="11238644" cy="2769989"/>
              </a:xfrm>
              <a:prstGeom prst="rect">
                <a:avLst/>
              </a:prstGeom>
              <a:blipFill>
                <a:blip r:embed="rId3"/>
                <a:stretch>
                  <a:fillRect l="-564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33C4272-F524-5272-694A-B2A4DF61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834" y="762005"/>
            <a:ext cx="3245036" cy="2666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E83E7-3AFA-BA8F-F217-BFABE80ED2C5}"/>
                  </a:ext>
                </a:extLst>
              </p:cNvPr>
              <p:cNvSpPr txBox="1"/>
              <p:nvPr/>
            </p:nvSpPr>
            <p:spPr>
              <a:xfrm>
                <a:off x="3502406" y="3731012"/>
                <a:ext cx="5135187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E83E7-3AFA-BA8F-F217-BFABE80ED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06" y="3731012"/>
                <a:ext cx="5135187" cy="577530"/>
              </a:xfrm>
              <a:prstGeom prst="rect">
                <a:avLst/>
              </a:prstGeom>
              <a:blipFill>
                <a:blip r:embed="rId5"/>
                <a:stretch>
                  <a:fillRect l="-247" t="-195745" b="-2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32C438DE-0722-7222-1111-9C5E773C4976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128AB2E5-C238-4CFE-F290-BC0484336A94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DE904D8A-E743-47DA-C223-92F84D9EDE6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E56E698-9490-FE44-1DEF-008B639465F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5A20C277-CFDC-C4CA-78F1-B6F4D1C28816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76706379-39FA-D8E5-3CB0-A42E220B54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45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9B9CA8-0141-D839-ED7B-A1005C2B2E58}"/>
                  </a:ext>
                </a:extLst>
              </p:cNvPr>
              <p:cNvSpPr txBox="1"/>
              <p:nvPr/>
            </p:nvSpPr>
            <p:spPr>
              <a:xfrm>
                <a:off x="422582" y="1160180"/>
                <a:ext cx="1123864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Compute Cost: In order to train our neural network, we need some</a:t>
                </a:r>
              </a:p>
              <a:p>
                <a:r>
                  <a:rPr lang="en-US" sz="2000" dirty="0"/>
                  <a:t>way to tell us how far off its estimate was from the actual value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We define the cost function,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as the sum of losses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dirty="0"/>
                  <a:t>		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9B9CA8-0141-D839-ED7B-A1005C2B2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2" y="1160180"/>
                <a:ext cx="11238644" cy="2769989"/>
              </a:xfrm>
              <a:prstGeom prst="rect">
                <a:avLst/>
              </a:prstGeom>
              <a:blipFill>
                <a:blip r:embed="rId3"/>
                <a:stretch>
                  <a:fillRect l="-564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81320F-A9F4-B2C1-EBDE-5DFB8F5DDCC3}"/>
                  </a:ext>
                </a:extLst>
              </p:cNvPr>
              <p:cNvSpPr txBox="1"/>
              <p:nvPr/>
            </p:nvSpPr>
            <p:spPr>
              <a:xfrm>
                <a:off x="2575034" y="2962592"/>
                <a:ext cx="6101254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81320F-A9F4-B2C1-EBDE-5DFB8F5D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34" y="2962592"/>
                <a:ext cx="6101254" cy="439736"/>
              </a:xfrm>
              <a:prstGeom prst="rect">
                <a:avLst/>
              </a:prstGeom>
              <a:blipFill>
                <a:blip r:embed="rId5"/>
                <a:stretch>
                  <a:fillRect l="-207" t="-102857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1227C6-1892-430F-46B7-C3190092C05E}"/>
              </a:ext>
            </a:extLst>
          </p:cNvPr>
          <p:cNvSpPr txBox="1"/>
          <p:nvPr/>
        </p:nvSpPr>
        <p:spPr>
          <a:xfrm>
            <a:off x="2575034" y="4328344"/>
            <a:ext cx="4862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 = Error for a single training example</a:t>
            </a:r>
          </a:p>
          <a:p>
            <a:endParaRPr lang="en-US" sz="2000" dirty="0"/>
          </a:p>
          <a:p>
            <a:r>
              <a:rPr lang="en-US" sz="2000" dirty="0"/>
              <a:t>Cost = Sum of all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A8B34-F17F-8106-D715-348A4D966FD2}"/>
                  </a:ext>
                </a:extLst>
              </p:cNvPr>
              <p:cNvSpPr txBox="1"/>
              <p:nvPr/>
            </p:nvSpPr>
            <p:spPr>
              <a:xfrm>
                <a:off x="5948855" y="3009367"/>
                <a:ext cx="211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A8B34-F17F-8106-D715-348A4D966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855" y="3009367"/>
                <a:ext cx="2112580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570C91-AC21-F460-A4AA-AEAC213FF770}"/>
                  </a:ext>
                </a:extLst>
              </p:cNvPr>
              <p:cNvSpPr txBox="1"/>
              <p:nvPr/>
            </p:nvSpPr>
            <p:spPr>
              <a:xfrm>
                <a:off x="827691" y="3650749"/>
                <a:ext cx="610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570C91-AC21-F460-A4AA-AEAC213F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91" y="3650749"/>
                <a:ext cx="6101254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3283D175-A81B-1C66-C4BE-E0291993EB7F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98F77EDE-2D07-2778-DD16-DA7DC632E3B9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60771F1-9703-7ABC-06CB-812CB4B43603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5B8FA5FF-5FD7-DF4F-BF67-BA021CB0307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70EDEE1D-E1BE-3ED2-0A1A-9DF3F96AF05D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FF7D27F1-2581-FBA6-0ED3-5EC68A778DF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4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 with gradient descent</a:t>
            </a:r>
          </a:p>
          <a:p>
            <a:endParaRPr lang="en-US" sz="2000" dirty="0"/>
          </a:p>
          <a:p>
            <a:r>
              <a:rPr lang="en-US" dirty="0"/>
              <a:t>			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DDD05E87-F114-B717-0A54-6D91701A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18" y="1839792"/>
            <a:ext cx="7007510" cy="3930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B6D9E-0C6D-0B82-49DF-6EE3BA5FE317}"/>
                  </a:ext>
                </a:extLst>
              </p:cNvPr>
              <p:cNvSpPr txBox="1"/>
              <p:nvPr/>
            </p:nvSpPr>
            <p:spPr>
              <a:xfrm>
                <a:off x="9200564" y="3655657"/>
                <a:ext cx="17421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B6D9E-0C6D-0B82-49DF-6EE3BA5F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64" y="3655657"/>
                <a:ext cx="1742144" cy="215444"/>
              </a:xfrm>
              <a:prstGeom prst="rect">
                <a:avLst/>
              </a:prstGeom>
              <a:blipFill>
                <a:blip r:embed="rId4"/>
                <a:stretch>
                  <a:fillRect l="-6522" t="-29412" r="-434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45F5251-3189-0605-0DE1-70C093B69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669" y="1841735"/>
            <a:ext cx="2853361" cy="1813922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3DBB5584-B3DD-6BF4-E86E-1F79FBE204C0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3EC5E65-66DE-722A-7F85-E42723F64BC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0C97C58-E811-5B22-500A-32DE049D44D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DF0EA7D2-5156-0D78-E247-93625D0CD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9316226C-F3A1-0351-91B4-634D18FD356B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BCF61A28-B0CC-925D-82C8-2F6812DB69E9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678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1A403B18-9F35-69A1-7C9F-06D403BE52DE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05AB31CA-2CCD-40CF-92F2-A8F68D84BF3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2BD80F87-869A-5BA9-83A2-CF0E3F6EDAEA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8;p2">
              <a:extLst>
                <a:ext uri="{FF2B5EF4-FFF2-40B4-BE49-F238E27FC236}">
                  <a16:creationId xmlns:a16="http://schemas.microsoft.com/office/drawing/2014/main" id="{93EDEAD8-1753-8654-AADC-A3FABC88B46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9;p2">
              <a:extLst>
                <a:ext uri="{FF2B5EF4-FFF2-40B4-BE49-F238E27FC236}">
                  <a16:creationId xmlns:a16="http://schemas.microsoft.com/office/drawing/2014/main" id="{B8D1B0F8-0C44-F698-7BCD-9A0AB1B2C4E9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F5F5283C-8B81-0A6D-A89F-DFA0980ECC8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3254C1-D2AC-8C35-9905-C04F3CF6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5" y="1295715"/>
            <a:ext cx="10468304" cy="493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45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41453CA-5040-824B-1CD9-9881DD950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" b="6491"/>
          <a:stretch/>
        </p:blipFill>
        <p:spPr>
          <a:xfrm>
            <a:off x="1129717" y="1068548"/>
            <a:ext cx="9932565" cy="525675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DA30A29-543E-41C1-0470-0A8D7C8FAE6C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83948D7-771E-9160-209E-CC33A5B3A5BB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B5C9EB8-1356-6BC9-C7C5-13469ED621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D0F0842A-2F85-FD6D-224F-31DCC572D7C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901497EE-9B85-DB4F-3594-B6B16B74985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788F771-6E69-A0BA-5C98-B8A5109CAD29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805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B23EDA6-F86E-AD88-05C0-2DC6596B1E39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23B700D-B5A1-94DB-E62A-640309FD0AA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08E16D70-AB92-1828-6328-8036CA3DFD0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65BE259-0154-7419-F583-90D5A2D750D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BE89C654-FA75-E19C-1C35-195B007F0064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9C157E39-96D3-3C5F-581F-50A6C6069B5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C3B7D163-B74B-D28A-5AB4-50C9B14DFA4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9D47179C-4005-1053-5284-CFB69B334A7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DD2282C0-4FFA-298E-8E29-E7CA16A57C2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2EECE082-072C-D449-4273-40D25EC704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9;p2">
              <a:extLst>
                <a:ext uri="{FF2B5EF4-FFF2-40B4-BE49-F238E27FC236}">
                  <a16:creationId xmlns:a16="http://schemas.microsoft.com/office/drawing/2014/main" id="{0E9018FE-5F9F-D5DE-FAE9-1C7BBC114FBF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2">
              <a:extLst>
                <a:ext uri="{FF2B5EF4-FFF2-40B4-BE49-F238E27FC236}">
                  <a16:creationId xmlns:a16="http://schemas.microsoft.com/office/drawing/2014/main" id="{9D23F15D-BC5A-654E-D291-4BC582A481E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0" y="2370125"/>
            <a:ext cx="4851400" cy="279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356277" y="5390043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0F00AD4-C30D-B441-C012-55CE210D234F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33EF381-FEA3-E701-4EA5-10CB05B1D98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58457315-2D28-21F8-8547-8245528917B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C9D75FD-BFBA-5266-3560-4A0B0E6D12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FF58F8A6-C264-50AE-3106-DB4F0768B514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AE7DE051-F364-8D10-48DD-58046BB657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17D7B-F883-0EEA-64E8-DF560E1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1481884"/>
            <a:ext cx="5283200" cy="4633401"/>
          </a:xfrm>
          <a:prstGeom prst="rect">
            <a:avLst/>
          </a:prstGeom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953760" y="1481883"/>
            <a:ext cx="5994400" cy="4633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BB6E8-5CDD-1478-4D09-5E1415E19A18}"/>
              </a:ext>
            </a:extLst>
          </p:cNvPr>
          <p:cNvSpPr txBox="1"/>
          <p:nvPr/>
        </p:nvSpPr>
        <p:spPr>
          <a:xfrm>
            <a:off x="508000" y="962413"/>
            <a:ext cx="5154569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BD9D7C6-E855-4E6B-4797-AF909FA569E0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0484354-7D7D-D537-518E-1317ECC7872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602EF3D0-6670-46C1-B7E8-15691482626A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DB8D455B-6443-1377-097E-772460954F0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BA6CD6E3-E3D0-3553-541E-E8C0AFEDE95A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D57119E1-476C-7C3F-6158-5743C68F9E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951214" y="2539283"/>
            <a:ext cx="6904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torchvision.datasets</a:t>
            </a:r>
            <a:r>
              <a:rPr lang="en-US" dirty="0"/>
              <a:t>: CIFAR, COCO, </a:t>
            </a:r>
            <a:r>
              <a:rPr lang="en-US" dirty="0" err="1"/>
              <a:t>FashionMNIST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transform and </a:t>
            </a:r>
            <a:r>
              <a:rPr lang="en-US" dirty="0" err="1"/>
              <a:t>target_transform</a:t>
            </a:r>
            <a:r>
              <a:rPr lang="en-US" dirty="0"/>
              <a:t> to modify the samples and </a:t>
            </a:r>
            <a:r>
              <a:rPr lang="en-US" dirty="0" err="1"/>
              <a:t>lables</a:t>
            </a:r>
            <a:r>
              <a:rPr lang="en-US" dirty="0"/>
              <a:t> respectively</a:t>
            </a: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34515"/>
            <a:ext cx="538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DataLoader</a:t>
            </a:r>
            <a:r>
              <a:rPr lang="en-US" dirty="0"/>
              <a:t>: wraps an </a:t>
            </a:r>
            <a:r>
              <a:rPr lang="en-US" dirty="0" err="1"/>
              <a:t>iterable</a:t>
            </a:r>
            <a:r>
              <a:rPr lang="en-US" dirty="0"/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stores the samples and their corresponding labels </a:t>
            </a:r>
            <a:r>
              <a:rPr lang="en-US" dirty="0" err="1"/>
              <a:t>TorchText</a:t>
            </a:r>
            <a:r>
              <a:rPr lang="en-US" dirty="0"/>
              <a:t>, </a:t>
            </a:r>
            <a:r>
              <a:rPr lang="en-US" dirty="0" err="1"/>
              <a:t>TorchVision</a:t>
            </a:r>
            <a:r>
              <a:rPr lang="en-US" dirty="0"/>
              <a:t>, and </a:t>
            </a:r>
            <a:r>
              <a:rPr lang="en-US" dirty="0" err="1"/>
              <a:t>TorchAudio</a:t>
            </a:r>
            <a:endParaRPr lang="en-US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92C4B88A-A453-06AC-ED3A-BA0CA5E0DB8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6B0994C5-590F-DF2C-4688-3FEC464F2DF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1C0C718A-A105-948E-0A18-166B5E0E738F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6D5C02B-4395-7003-8055-ED230D67016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22E05900-8C5D-0527-85DA-AB05A1F047B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0F1FC231-BE47-C88D-B580-F0F09EFD2E37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C49CD2E-40F9-2166-17B7-D223AF3B157D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A3C2E06-B257-73FE-7606-02A8C352FEE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911C76D-8836-BCCC-F1BB-8FAF30238FA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2D4B9C2-042C-733A-9BBE-56303AAB587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4BC8379E-080C-53CB-062A-E04F325BFC55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3FE8A9F7-92C2-F818-843F-A943964F9F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the Dataset as an argument to </a:t>
            </a:r>
            <a:r>
              <a:rPr lang="en-US" dirty="0" err="1"/>
              <a:t>DataLoader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Wraps an </a:t>
            </a:r>
            <a:r>
              <a:rPr lang="en-US" dirty="0" err="1"/>
              <a:t>iterable</a:t>
            </a:r>
            <a:r>
              <a:rPr lang="en-US" dirty="0"/>
              <a:t> over dataset and supports automatic batching, sampling, shuffling and </a:t>
            </a:r>
            <a:r>
              <a:rPr lang="en-US" dirty="0" err="1"/>
              <a:t>multiprocess</a:t>
            </a:r>
            <a:r>
              <a:rPr lang="en-US" dirty="0"/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0" y="2416872"/>
            <a:ext cx="10391020" cy="29688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7F028D80-7413-CB2C-C5F9-85EE21F79146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51DB7211-589F-8856-2851-45513C741AB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7562A78-223F-DFF2-F8C8-CB102F4380F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F38D3A26-A928-6822-DB40-61F78198175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21BE81C-6AF5-2183-2FAA-42856F18DDA4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3D452AE7-1953-52DE-E9CA-4F107573EB6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EA021B4-8CCF-4E53-AA82-53F3F743E4B7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8584023-C2B4-10DA-5C0B-292F2C62696B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18A04D4-E5F4-959F-D674-C194EBFFE533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7FA7947-40F2-363D-CCC0-986E87F3BDA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51A10F97-A593-77D4-F24F-7F6D82F2C647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0188C90-27DF-DCB2-C3BC-F278A3BB5FB7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9404F53-A268-B884-4157-CA55C52292E3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52B2123-7CED-EA12-3AE6-BAA7D18D973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87C3C85-B9CC-1346-2AAE-E6C8FB2EABF8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84F2F6-74D2-AABE-F392-614ABEA8445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F164131C-D90E-8407-8200-7033F36C6533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1999C419-33D1-B993-FB1E-9B44E3B0FDD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7B63724-0726-C74A-D026-86F04A08A993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811476B-5CD6-FAC8-AC01-6C8EDF5E18F4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FAB66896-19F9-C578-F649-0640E4CACC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30C6506-778F-5877-0F08-E7C48D45B5E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16C26794-CCBF-4562-7ECA-2ED134F32ACB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D64373B-7D0D-807D-248F-F04283A03F5D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F31614-AF51-1A43-05B8-06F0DA5D142C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F30AF1D7-50D4-95A9-48A1-F5C9D06055B4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173E72-809F-1DC5-D654-BE32AF2B7B0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202485F-C7A5-8495-4F8B-8165EB11EC7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62CDCF3D-1708-0728-50B8-B76B0BA51DE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E32BB41-C7A7-ED3C-BBE5-7DE45DC98187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F31614-AF51-1A43-05B8-06F0DA5D142C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F30AF1D7-50D4-95A9-48A1-F5C9D06055B4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173E72-809F-1DC5-D654-BE32AF2B7B0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202485F-C7A5-8495-4F8B-8165EB11EC7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62CDCF3D-1708-0728-50B8-B76B0BA51DE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E32BB41-C7A7-ED3C-BBE5-7DE45DC98187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CD814B3-7140-01AE-81A0-BEE28F179BD5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69B27412-3B55-0372-CB86-0BC0B0D43979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564AEE1D-2978-0F65-86BE-399CA87B1FA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B3546D20-8DA1-24E9-3E07-2070439393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8CBBD623-0A8B-0FCE-8178-1C2D1CCDD1E7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8FACBD-053A-1DDF-4A8C-A9B73EEC509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FC4FC55-EFEF-17BA-09A3-A475C742BB7E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30B23B9-64DA-DAFB-E1AD-178B6DD43DE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AD443DD3-8D46-B4D5-ADFE-01106F841E6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5A643B6-8AE2-FE8B-691B-6A1A0F49EBF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16C41421-5D86-7BCA-468B-A38ECA2FB774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4927C8CC-0312-B64F-1734-AFDD8C5532E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6A7A219-1EEB-A1DC-EC40-EF89A1B7C045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3B9AD4AF-FE1C-AAB3-F58E-F492E7A83BD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C95ECDB4-5876-390E-C2C2-8A639DE00D08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74565B9-4044-7821-07A1-010260B431E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652A8227-629A-E964-ED54-F2E591382886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BB5C96A5-EC41-EC15-00EB-174791F5EF0D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174A5E2-DC5A-50BB-5F60-223BA24C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7" y="1923749"/>
            <a:ext cx="7042883" cy="42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C638A3C-9FCC-0EF7-1391-55899236F4B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5A3B492-BC3E-6379-5389-CD6F035FF17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8662D15-8530-E150-9140-1A210EE87D7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C2E25E1A-3AF4-F38E-A440-AE79B9671F6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D25CF60B-B9AC-B49C-960B-1C4D236E64D9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85519FA5-D92E-0492-9C81-D9CB0433BE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Summary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C638A3C-9FCC-0EF7-1391-55899236F4B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5A3B492-BC3E-6379-5389-CD6F035FF17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8662D15-8530-E150-9140-1A210EE87D7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C2E25E1A-3AF4-F38E-A440-AE79B9671F6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D25CF60B-B9AC-B49C-960B-1C4D236E64D9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85519FA5-D92E-0492-9C81-D9CB0433BE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505F54B-4A87-7A25-07C9-70DDF54BF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32" y="1060228"/>
            <a:ext cx="9731536" cy="57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EB5D69-DECE-70C1-C0DD-6D75CAD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1117835"/>
            <a:ext cx="6502400" cy="5025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A8D7D6-1CC4-0AFE-6588-C7890651F77E}"/>
              </a:ext>
            </a:extLst>
          </p:cNvPr>
          <p:cNvSpPr txBox="1"/>
          <p:nvPr/>
        </p:nvSpPr>
        <p:spPr>
          <a:xfrm>
            <a:off x="9094866" y="1103156"/>
            <a:ext cx="2142968" cy="379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pytorch.org</a:t>
            </a:r>
            <a:endParaRPr lang="en-US" sz="1867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E6579DC-383C-2093-9C85-7CE0564A7843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FE2428D-CFB8-CC14-5F7B-552672E840B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D54B23D6-5065-1E61-7809-EDDEDCD776D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361458E2-139D-543E-D4CC-289023F3C39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B370A86D-F1B1-3310-3F19-606421300869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57A5719A-190F-90E1-58E8-0971DA543F0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20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D4A5E7-255A-F265-E440-EAC3CDB02C62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CBB4784F-5515-651C-7173-EC168EFF6A6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17351FA-0E06-A99A-B8A4-3220D0C6FCA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CB30CE4-6D35-477E-545C-3FA5FBD8379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9AB1EF29-22DA-F4B2-4267-2D34BFE81D2B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C3E0CCC-727D-D127-968C-9B4BE56384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DDBD0EE-2C10-646D-3432-6BF11B18BF1B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77A32496-0827-A847-37ED-4AEF4B9C8EAB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74FC947-E9F3-C8B7-7F69-87743BC87713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C90F2FD-F333-7579-9742-71B625E5C1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E7F7B921-C7E9-D8B1-8F11-F05E50772002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2BEAE09-8153-3542-841C-47D90CEB3F6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Deep Learning so hot recently?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Performs better with larger amounts of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5FDB6CE-7DFE-C779-9A6E-132925E5CBE0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C27A7A5-ECBD-CFE6-3919-4FD30B946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8D1BC69-CA2B-0C13-1862-42BA172EE6CA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AA860AFA-D4A6-623C-E4F3-83F610C276E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55CED2AC-F681-E721-5336-49A82226303E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510B8870-5019-C996-AF41-0483A5D151C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4B24EED-D06A-3B43-05C3-576B4874BA45}"/>
              </a:ext>
            </a:extLst>
          </p:cNvPr>
          <p:cNvGrpSpPr/>
          <p:nvPr/>
        </p:nvGrpSpPr>
        <p:grpSpPr>
          <a:xfrm>
            <a:off x="6285445" y="2403"/>
            <a:ext cx="5887656" cy="431250"/>
            <a:chOff x="4699065" y="609860"/>
            <a:chExt cx="5887656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589A617D-7DAC-2828-8DE8-FC1B7911E609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F0F4819-1C12-A03C-30A2-C7CE7E5D527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E5926823-317F-7CFE-1E12-B1BBCA7494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41F67423-E96A-ED56-0E81-251F63F53A98}"/>
                </a:ext>
              </a:extLst>
            </p:cNvPr>
            <p:cNvSpPr/>
            <p:nvPr/>
          </p:nvSpPr>
          <p:spPr>
            <a:xfrm>
              <a:off x="9483473" y="612648"/>
              <a:ext cx="1103248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B1CB1A44-7EB0-74D3-6A6C-82E98BDA504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11825</TotalTime>
  <Words>1348</Words>
  <Application>Microsoft Macintosh PowerPoint</Application>
  <PresentationFormat>Widescreen</PresentationFormat>
  <Paragraphs>498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57</cp:revision>
  <dcterms:created xsi:type="dcterms:W3CDTF">2022-01-11T02:05:25Z</dcterms:created>
  <dcterms:modified xsi:type="dcterms:W3CDTF">2022-10-21T04:37:21Z</dcterms:modified>
</cp:coreProperties>
</file>